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63" r:id="rId2"/>
    <p:sldId id="256" r:id="rId3"/>
    <p:sldId id="257" r:id="rId4"/>
    <p:sldId id="258" r:id="rId5"/>
    <p:sldId id="259" r:id="rId6"/>
    <p:sldId id="261" r:id="rId7"/>
    <p:sldId id="262" r:id="rId8"/>
    <p:sldId id="264" r:id="rId9"/>
    <p:sldId id="260" r:id="rId10"/>
    <p:sldId id="265" r:id="rId11"/>
    <p:sldId id="268" r:id="rId12"/>
    <p:sldId id="269" r:id="rId13"/>
    <p:sldId id="266" r:id="rId14"/>
    <p:sldId id="27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92" autoAdjust="0"/>
    <p:restoredTop sz="94660"/>
  </p:normalViewPr>
  <p:slideViewPr>
    <p:cSldViewPr>
      <p:cViewPr varScale="1">
        <p:scale>
          <a:sx n="69" d="100"/>
          <a:sy n="69" d="100"/>
        </p:scale>
        <p:origin x="-5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B7F1B89-E08A-4597-B532-3D863589B665}" type="datetimeFigureOut">
              <a:rPr lang="ru-RU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0BCA353-30B2-42F3-A822-7BF0F08E4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8CFD8-6EB5-4F1E-BB39-2B53B5260F7A}" type="datetime1">
              <a:rPr lang="ru-RU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52B3B-BAEA-42F8-8847-E0F9A9811B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49D1D-3CAB-4B88-8204-FE001F8A0A85}" type="datetime1">
              <a:rPr lang="ru-RU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15620-39F0-4795-B7A0-F6600A5FF3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4612E-7354-4415-B269-7E1B9C9D677B}" type="datetime1">
              <a:rPr lang="ru-RU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55E39-F31C-4E36-8F59-76FA673CC8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DD4A8-86FD-4EA9-A634-C07F0CE2D716}" type="datetime1">
              <a:rPr lang="ru-RU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2F77B-0908-4BD6-9D84-FA9A690D32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E1058-DD6B-450F-B39A-67B8D6F26A68}" type="datetime1">
              <a:rPr lang="ru-RU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C048F-017E-4241-94B3-2BE4053311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812A1-EC91-4D98-8704-A13EC1E83427}" type="datetime1">
              <a:rPr lang="ru-RU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DB43C-361C-478D-B79A-FF5E62B9D6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4575A-F3EC-442E-ABE8-7CA59EB119E1}" type="datetime1">
              <a:rPr lang="ru-RU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CF805-C740-4A1C-A363-62E410C538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581D3-573A-41E7-BED3-D85F92B49969}" type="datetime1">
              <a:rPr lang="ru-RU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4B3D8-A543-42C2-B70A-62802F8D3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AF25C-B409-4255-A075-6D92A210E425}" type="datetime1">
              <a:rPr lang="ru-RU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35F1C-7930-4D78-BF42-16BBC585D3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4919E-57D3-474E-B535-148BFAE31E1C}" type="datetime1">
              <a:rPr lang="ru-RU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17209-EE9D-4991-93DE-DA4B99CD1F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DDB19-4F1F-4D78-99C0-90746C1092BC}" type="datetime1">
              <a:rPr lang="ru-RU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CBF3F-FA13-48EE-A26A-EFDC2926EE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25B50C-C956-4DD3-8525-CD09EF4DBF68}" type="datetime1">
              <a:rPr lang="ru-RU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3A0FB8-E670-47C5-81AA-4E8C81D6E2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13" Type="http://schemas.openxmlformats.org/officeDocument/2006/relationships/image" Target="../media/image24.gif"/><Relationship Id="rId3" Type="http://schemas.openxmlformats.org/officeDocument/2006/relationships/image" Target="../media/image14.gif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slide" Target="slide3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CDD4A8-86FD-4EA9-A634-C07F0CE2D716}" type="datetime1">
              <a:rPr lang="ru-RU" smtClean="0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D2F77B-0908-4BD6-9D84-FA9A690D32D9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0AF25C-B409-4255-A075-6D92A210E425}" type="datetime1">
              <a:rPr lang="ru-RU" smtClean="0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35F1C-7930-4D78-BF42-16BBC585D37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28728" y="2143116"/>
            <a:ext cx="61567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ru-RU" sz="2800" b="1" dirty="0" smtClean="0">
                <a:solidFill>
                  <a:schemeClr val="tx2"/>
                </a:solidFill>
              </a:rPr>
              <a:t>Работа по учебнику: стр. 22-23</a:t>
            </a:r>
          </a:p>
          <a:p>
            <a:pPr marL="514350" indent="-514350">
              <a:buAutoNum type="arabicParenR"/>
            </a:pPr>
            <a:endParaRPr lang="ru-RU" sz="2800" b="1" dirty="0" smtClean="0">
              <a:solidFill>
                <a:schemeClr val="tx2"/>
              </a:solidFill>
            </a:endParaRPr>
          </a:p>
          <a:p>
            <a:endParaRPr lang="ru-RU" sz="2800" b="1" dirty="0" smtClean="0">
              <a:solidFill>
                <a:schemeClr val="tx2"/>
              </a:solidFill>
            </a:endParaRPr>
          </a:p>
          <a:p>
            <a:endParaRPr lang="ru-RU" sz="2800" b="1" dirty="0">
              <a:solidFill>
                <a:schemeClr val="tx2"/>
              </a:solidFill>
            </a:endParaRPr>
          </a:p>
        </p:txBody>
      </p:sp>
      <p:pic>
        <p:nvPicPr>
          <p:cNvPr id="2051" name="Picture 3" descr="C:\Documents and Settings\user\Рабочий стол\Школа\картинки для презентаций\картинки для презентаций\4abitu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3643315"/>
            <a:ext cx="2714644" cy="285752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2" name="Freeform 14" descr="Крупное конфетти"/>
          <p:cNvSpPr>
            <a:spLocks/>
          </p:cNvSpPr>
          <p:nvPr/>
        </p:nvSpPr>
        <p:spPr bwMode="auto">
          <a:xfrm>
            <a:off x="2411413" y="3789363"/>
            <a:ext cx="4537075" cy="1439862"/>
          </a:xfrm>
          <a:custGeom>
            <a:avLst/>
            <a:gdLst/>
            <a:ahLst/>
            <a:cxnLst>
              <a:cxn ang="0">
                <a:pos x="11" y="551"/>
              </a:cxn>
              <a:cxn ang="0">
                <a:pos x="35" y="503"/>
              </a:cxn>
              <a:cxn ang="0">
                <a:pos x="131" y="463"/>
              </a:cxn>
              <a:cxn ang="0">
                <a:pos x="179" y="423"/>
              </a:cxn>
              <a:cxn ang="0">
                <a:pos x="307" y="311"/>
              </a:cxn>
              <a:cxn ang="0">
                <a:pos x="483" y="263"/>
              </a:cxn>
              <a:cxn ang="0">
                <a:pos x="571" y="199"/>
              </a:cxn>
              <a:cxn ang="0">
                <a:pos x="675" y="175"/>
              </a:cxn>
              <a:cxn ang="0">
                <a:pos x="1003" y="119"/>
              </a:cxn>
              <a:cxn ang="0">
                <a:pos x="1187" y="55"/>
              </a:cxn>
              <a:cxn ang="0">
                <a:pos x="1315" y="15"/>
              </a:cxn>
              <a:cxn ang="0">
                <a:pos x="1651" y="31"/>
              </a:cxn>
              <a:cxn ang="0">
                <a:pos x="1771" y="79"/>
              </a:cxn>
              <a:cxn ang="0">
                <a:pos x="2147" y="79"/>
              </a:cxn>
              <a:cxn ang="0">
                <a:pos x="2211" y="143"/>
              </a:cxn>
              <a:cxn ang="0">
                <a:pos x="2299" y="151"/>
              </a:cxn>
              <a:cxn ang="0">
                <a:pos x="2451" y="215"/>
              </a:cxn>
              <a:cxn ang="0">
                <a:pos x="2531" y="271"/>
              </a:cxn>
              <a:cxn ang="0">
                <a:pos x="2619" y="327"/>
              </a:cxn>
              <a:cxn ang="0">
                <a:pos x="2707" y="391"/>
              </a:cxn>
              <a:cxn ang="0">
                <a:pos x="2715" y="415"/>
              </a:cxn>
              <a:cxn ang="0">
                <a:pos x="2731" y="439"/>
              </a:cxn>
              <a:cxn ang="0">
                <a:pos x="2795" y="519"/>
              </a:cxn>
              <a:cxn ang="0">
                <a:pos x="2835" y="543"/>
              </a:cxn>
              <a:cxn ang="0">
                <a:pos x="2883" y="559"/>
              </a:cxn>
              <a:cxn ang="0">
                <a:pos x="2915" y="607"/>
              </a:cxn>
              <a:cxn ang="0">
                <a:pos x="2907" y="759"/>
              </a:cxn>
              <a:cxn ang="0">
                <a:pos x="2459" y="871"/>
              </a:cxn>
              <a:cxn ang="0">
                <a:pos x="2035" y="903"/>
              </a:cxn>
              <a:cxn ang="0">
                <a:pos x="1779" y="951"/>
              </a:cxn>
              <a:cxn ang="0">
                <a:pos x="1603" y="991"/>
              </a:cxn>
              <a:cxn ang="0">
                <a:pos x="1459" y="1031"/>
              </a:cxn>
              <a:cxn ang="0">
                <a:pos x="1323" y="1079"/>
              </a:cxn>
              <a:cxn ang="0">
                <a:pos x="1123" y="1039"/>
              </a:cxn>
              <a:cxn ang="0">
                <a:pos x="979" y="967"/>
              </a:cxn>
              <a:cxn ang="0">
                <a:pos x="731" y="887"/>
              </a:cxn>
              <a:cxn ang="0">
                <a:pos x="539" y="855"/>
              </a:cxn>
              <a:cxn ang="0">
                <a:pos x="299" y="831"/>
              </a:cxn>
              <a:cxn ang="0">
                <a:pos x="195" y="791"/>
              </a:cxn>
              <a:cxn ang="0">
                <a:pos x="99" y="727"/>
              </a:cxn>
              <a:cxn ang="0">
                <a:pos x="3" y="631"/>
              </a:cxn>
              <a:cxn ang="0">
                <a:pos x="11" y="551"/>
              </a:cxn>
              <a:cxn ang="0">
                <a:pos x="35" y="519"/>
              </a:cxn>
              <a:cxn ang="0">
                <a:pos x="11" y="551"/>
              </a:cxn>
            </a:cxnLst>
            <a:rect l="0" t="0" r="r" b="b"/>
            <a:pathLst>
              <a:path w="2915" h="1079">
                <a:moveTo>
                  <a:pt x="11" y="551"/>
                </a:moveTo>
                <a:cubicBezTo>
                  <a:pt x="15" y="538"/>
                  <a:pt x="22" y="511"/>
                  <a:pt x="35" y="503"/>
                </a:cubicBezTo>
                <a:cubicBezTo>
                  <a:pt x="40" y="500"/>
                  <a:pt x="121" y="466"/>
                  <a:pt x="131" y="463"/>
                </a:cubicBezTo>
                <a:cubicBezTo>
                  <a:pt x="146" y="448"/>
                  <a:pt x="164" y="438"/>
                  <a:pt x="179" y="423"/>
                </a:cubicBezTo>
                <a:cubicBezTo>
                  <a:pt x="218" y="384"/>
                  <a:pt x="256" y="337"/>
                  <a:pt x="307" y="311"/>
                </a:cubicBezTo>
                <a:cubicBezTo>
                  <a:pt x="363" y="283"/>
                  <a:pt x="422" y="273"/>
                  <a:pt x="483" y="263"/>
                </a:cubicBezTo>
                <a:cubicBezTo>
                  <a:pt x="509" y="244"/>
                  <a:pt x="542" y="213"/>
                  <a:pt x="571" y="199"/>
                </a:cubicBezTo>
                <a:cubicBezTo>
                  <a:pt x="600" y="185"/>
                  <a:pt x="645" y="181"/>
                  <a:pt x="675" y="175"/>
                </a:cubicBezTo>
                <a:cubicBezTo>
                  <a:pt x="784" y="152"/>
                  <a:pt x="893" y="137"/>
                  <a:pt x="1003" y="119"/>
                </a:cubicBezTo>
                <a:cubicBezTo>
                  <a:pt x="1062" y="89"/>
                  <a:pt x="1125" y="78"/>
                  <a:pt x="1187" y="55"/>
                </a:cubicBezTo>
                <a:cubicBezTo>
                  <a:pt x="1234" y="37"/>
                  <a:pt x="1263" y="22"/>
                  <a:pt x="1315" y="15"/>
                </a:cubicBezTo>
                <a:cubicBezTo>
                  <a:pt x="1360" y="0"/>
                  <a:pt x="1625" y="30"/>
                  <a:pt x="1651" y="31"/>
                </a:cubicBezTo>
                <a:cubicBezTo>
                  <a:pt x="1689" y="50"/>
                  <a:pt x="1729" y="69"/>
                  <a:pt x="1771" y="79"/>
                </a:cubicBezTo>
                <a:cubicBezTo>
                  <a:pt x="1919" y="72"/>
                  <a:pt x="1991" y="63"/>
                  <a:pt x="2147" y="79"/>
                </a:cubicBezTo>
                <a:cubicBezTo>
                  <a:pt x="2179" y="82"/>
                  <a:pt x="2189" y="136"/>
                  <a:pt x="2211" y="143"/>
                </a:cubicBezTo>
                <a:cubicBezTo>
                  <a:pt x="2239" y="152"/>
                  <a:pt x="2270" y="148"/>
                  <a:pt x="2299" y="151"/>
                </a:cubicBezTo>
                <a:cubicBezTo>
                  <a:pt x="2349" y="171"/>
                  <a:pt x="2403" y="191"/>
                  <a:pt x="2451" y="215"/>
                </a:cubicBezTo>
                <a:cubicBezTo>
                  <a:pt x="2480" y="229"/>
                  <a:pt x="2504" y="253"/>
                  <a:pt x="2531" y="271"/>
                </a:cubicBezTo>
                <a:cubicBezTo>
                  <a:pt x="2559" y="326"/>
                  <a:pt x="2568" y="299"/>
                  <a:pt x="2619" y="327"/>
                </a:cubicBezTo>
                <a:cubicBezTo>
                  <a:pt x="2650" y="344"/>
                  <a:pt x="2682" y="366"/>
                  <a:pt x="2707" y="391"/>
                </a:cubicBezTo>
                <a:cubicBezTo>
                  <a:pt x="2710" y="399"/>
                  <a:pt x="2711" y="407"/>
                  <a:pt x="2715" y="415"/>
                </a:cubicBezTo>
                <a:cubicBezTo>
                  <a:pt x="2719" y="424"/>
                  <a:pt x="2727" y="430"/>
                  <a:pt x="2731" y="439"/>
                </a:cubicBezTo>
                <a:cubicBezTo>
                  <a:pt x="2752" y="488"/>
                  <a:pt x="2745" y="491"/>
                  <a:pt x="2795" y="519"/>
                </a:cubicBezTo>
                <a:cubicBezTo>
                  <a:pt x="2809" y="527"/>
                  <a:pt x="2821" y="537"/>
                  <a:pt x="2835" y="543"/>
                </a:cubicBezTo>
                <a:cubicBezTo>
                  <a:pt x="2850" y="550"/>
                  <a:pt x="2883" y="559"/>
                  <a:pt x="2883" y="559"/>
                </a:cubicBezTo>
                <a:cubicBezTo>
                  <a:pt x="2897" y="573"/>
                  <a:pt x="2915" y="584"/>
                  <a:pt x="2915" y="607"/>
                </a:cubicBezTo>
                <a:cubicBezTo>
                  <a:pt x="2915" y="658"/>
                  <a:pt x="2914" y="709"/>
                  <a:pt x="2907" y="759"/>
                </a:cubicBezTo>
                <a:cubicBezTo>
                  <a:pt x="2884" y="932"/>
                  <a:pt x="2472" y="871"/>
                  <a:pt x="2459" y="871"/>
                </a:cubicBezTo>
                <a:cubicBezTo>
                  <a:pt x="2350" y="907"/>
                  <a:pt x="2161" y="889"/>
                  <a:pt x="2035" y="903"/>
                </a:cubicBezTo>
                <a:cubicBezTo>
                  <a:pt x="1949" y="932"/>
                  <a:pt x="1869" y="942"/>
                  <a:pt x="1779" y="951"/>
                </a:cubicBezTo>
                <a:cubicBezTo>
                  <a:pt x="1720" y="981"/>
                  <a:pt x="1674" y="981"/>
                  <a:pt x="1603" y="991"/>
                </a:cubicBezTo>
                <a:cubicBezTo>
                  <a:pt x="1554" y="1007"/>
                  <a:pt x="1509" y="1021"/>
                  <a:pt x="1459" y="1031"/>
                </a:cubicBezTo>
                <a:cubicBezTo>
                  <a:pt x="1416" y="1059"/>
                  <a:pt x="1373" y="1069"/>
                  <a:pt x="1323" y="1079"/>
                </a:cubicBezTo>
                <a:cubicBezTo>
                  <a:pt x="1252" y="1072"/>
                  <a:pt x="1192" y="1053"/>
                  <a:pt x="1123" y="1039"/>
                </a:cubicBezTo>
                <a:cubicBezTo>
                  <a:pt x="1078" y="1005"/>
                  <a:pt x="1032" y="985"/>
                  <a:pt x="979" y="967"/>
                </a:cubicBezTo>
                <a:cubicBezTo>
                  <a:pt x="909" y="915"/>
                  <a:pt x="816" y="898"/>
                  <a:pt x="731" y="887"/>
                </a:cubicBezTo>
                <a:cubicBezTo>
                  <a:pt x="658" y="863"/>
                  <a:pt x="623" y="861"/>
                  <a:pt x="539" y="855"/>
                </a:cubicBezTo>
                <a:cubicBezTo>
                  <a:pt x="456" y="838"/>
                  <a:pt x="387" y="836"/>
                  <a:pt x="299" y="831"/>
                </a:cubicBezTo>
                <a:cubicBezTo>
                  <a:pt x="264" y="819"/>
                  <a:pt x="227" y="810"/>
                  <a:pt x="195" y="791"/>
                </a:cubicBezTo>
                <a:cubicBezTo>
                  <a:pt x="170" y="776"/>
                  <a:pt x="129" y="737"/>
                  <a:pt x="99" y="727"/>
                </a:cubicBezTo>
                <a:cubicBezTo>
                  <a:pt x="51" y="711"/>
                  <a:pt x="19" y="679"/>
                  <a:pt x="3" y="631"/>
                </a:cubicBezTo>
                <a:cubicBezTo>
                  <a:pt x="6" y="604"/>
                  <a:pt x="0" y="575"/>
                  <a:pt x="11" y="551"/>
                </a:cubicBezTo>
                <a:cubicBezTo>
                  <a:pt x="36" y="496"/>
                  <a:pt x="58" y="588"/>
                  <a:pt x="35" y="519"/>
                </a:cubicBezTo>
                <a:cubicBezTo>
                  <a:pt x="25" y="549"/>
                  <a:pt x="35" y="539"/>
                  <a:pt x="11" y="551"/>
                </a:cubicBezTo>
                <a:close/>
              </a:path>
            </a:pathLst>
          </a:custGeom>
          <a:pattFill prst="lgConfetti">
            <a:fgClr>
              <a:srgbClr val="FF9933"/>
            </a:fgClr>
            <a:bgClr>
              <a:srgbClr val="FFFF66"/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103" name="Picture 55" descr="5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1960563"/>
            <a:ext cx="3032125" cy="2660650"/>
          </a:xfrm>
          <a:prstGeom prst="rect">
            <a:avLst/>
          </a:prstGeom>
          <a:noFill/>
        </p:spPr>
      </p:pic>
      <p:pic>
        <p:nvPicPr>
          <p:cNvPr id="2054" name="Picture 6" descr="banani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084763"/>
            <a:ext cx="1116012" cy="1508125"/>
          </a:xfrm>
          <a:prstGeom prst="rect">
            <a:avLst/>
          </a:prstGeom>
          <a:noFill/>
        </p:spPr>
      </p:pic>
      <p:pic>
        <p:nvPicPr>
          <p:cNvPr id="2065" name="Picture 17" descr="184ad40ba05a"/>
          <p:cNvPicPr>
            <a:picLocks noChangeAspect="1" noChangeArrowheads="1"/>
          </p:cNvPicPr>
          <p:nvPr/>
        </p:nvPicPr>
        <p:blipFill>
          <a:blip r:embed="rId5" cstate="print"/>
          <a:srcRect t="51071"/>
          <a:stretch>
            <a:fillRect/>
          </a:stretch>
        </p:blipFill>
        <p:spPr bwMode="auto">
          <a:xfrm>
            <a:off x="250825" y="3789363"/>
            <a:ext cx="966788" cy="1008062"/>
          </a:xfrm>
          <a:prstGeom prst="rect">
            <a:avLst/>
          </a:prstGeom>
          <a:noFill/>
        </p:spPr>
      </p:pic>
      <p:pic>
        <p:nvPicPr>
          <p:cNvPr id="2076" name="Picture 28" descr="banani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1773238"/>
            <a:ext cx="1116012" cy="1508125"/>
          </a:xfrm>
          <a:prstGeom prst="rect">
            <a:avLst/>
          </a:prstGeom>
          <a:noFill/>
        </p:spPr>
      </p:pic>
      <p:pic>
        <p:nvPicPr>
          <p:cNvPr id="2077" name="Picture 29" descr="184ad40ba05a"/>
          <p:cNvPicPr>
            <a:picLocks noChangeAspect="1" noChangeArrowheads="1"/>
          </p:cNvPicPr>
          <p:nvPr/>
        </p:nvPicPr>
        <p:blipFill>
          <a:blip r:embed="rId5" cstate="print"/>
          <a:srcRect t="51071"/>
          <a:stretch>
            <a:fillRect/>
          </a:stretch>
        </p:blipFill>
        <p:spPr bwMode="auto">
          <a:xfrm>
            <a:off x="250825" y="333375"/>
            <a:ext cx="966788" cy="1008063"/>
          </a:xfrm>
          <a:prstGeom prst="rect">
            <a:avLst/>
          </a:prstGeom>
          <a:noFill/>
        </p:spPr>
      </p:pic>
      <p:pic>
        <p:nvPicPr>
          <p:cNvPr id="2078" name="Picture 30" descr="banani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188913"/>
            <a:ext cx="1508125" cy="1116012"/>
          </a:xfrm>
          <a:prstGeom prst="rect">
            <a:avLst/>
          </a:prstGeom>
          <a:noFill/>
        </p:spPr>
      </p:pic>
      <p:pic>
        <p:nvPicPr>
          <p:cNvPr id="2079" name="Picture 31" descr="184ad40ba05a"/>
          <p:cNvPicPr>
            <a:picLocks noChangeAspect="1" noChangeArrowheads="1"/>
          </p:cNvPicPr>
          <p:nvPr/>
        </p:nvPicPr>
        <p:blipFill>
          <a:blip r:embed="rId7" cstate="print"/>
          <a:srcRect t="51071"/>
          <a:stretch>
            <a:fillRect/>
          </a:stretch>
        </p:blipFill>
        <p:spPr bwMode="auto">
          <a:xfrm>
            <a:off x="4284663" y="260350"/>
            <a:ext cx="898525" cy="936625"/>
          </a:xfrm>
          <a:prstGeom prst="rect">
            <a:avLst/>
          </a:prstGeom>
          <a:noFill/>
        </p:spPr>
      </p:pic>
      <p:pic>
        <p:nvPicPr>
          <p:cNvPr id="2080" name="Picture 32" descr="banani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1863" y="188913"/>
            <a:ext cx="1508125" cy="1116012"/>
          </a:xfrm>
          <a:prstGeom prst="rect">
            <a:avLst/>
          </a:prstGeom>
          <a:noFill/>
        </p:spPr>
      </p:pic>
      <p:pic>
        <p:nvPicPr>
          <p:cNvPr id="2081" name="Picture 33" descr="184ad40ba05a"/>
          <p:cNvPicPr>
            <a:picLocks noChangeAspect="1" noChangeArrowheads="1"/>
          </p:cNvPicPr>
          <p:nvPr/>
        </p:nvPicPr>
        <p:blipFill>
          <a:blip r:embed="rId7" cstate="print"/>
          <a:srcRect t="51071"/>
          <a:stretch>
            <a:fillRect/>
          </a:stretch>
        </p:blipFill>
        <p:spPr bwMode="auto">
          <a:xfrm>
            <a:off x="7956550" y="333375"/>
            <a:ext cx="898525" cy="936625"/>
          </a:xfrm>
          <a:prstGeom prst="rect">
            <a:avLst/>
          </a:prstGeom>
          <a:noFill/>
        </p:spPr>
      </p:pic>
      <p:pic>
        <p:nvPicPr>
          <p:cNvPr id="2082" name="Picture 34" descr="banani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7988" y="1628775"/>
            <a:ext cx="1116012" cy="1508125"/>
          </a:xfrm>
          <a:prstGeom prst="rect">
            <a:avLst/>
          </a:prstGeom>
          <a:noFill/>
        </p:spPr>
      </p:pic>
      <p:pic>
        <p:nvPicPr>
          <p:cNvPr id="2083" name="Picture 35" descr="184ad40ba05a"/>
          <p:cNvPicPr>
            <a:picLocks noChangeAspect="1" noChangeArrowheads="1"/>
          </p:cNvPicPr>
          <p:nvPr/>
        </p:nvPicPr>
        <p:blipFill>
          <a:blip r:embed="rId5" cstate="print"/>
          <a:srcRect t="51071"/>
          <a:stretch>
            <a:fillRect/>
          </a:stretch>
        </p:blipFill>
        <p:spPr bwMode="auto">
          <a:xfrm>
            <a:off x="8027988" y="3644900"/>
            <a:ext cx="966787" cy="1008063"/>
          </a:xfrm>
          <a:prstGeom prst="rect">
            <a:avLst/>
          </a:prstGeom>
          <a:noFill/>
        </p:spPr>
      </p:pic>
      <p:pic>
        <p:nvPicPr>
          <p:cNvPr id="2084" name="Picture 36" descr="banani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088" y="5084763"/>
            <a:ext cx="1116012" cy="1508125"/>
          </a:xfrm>
          <a:prstGeom prst="rect">
            <a:avLst/>
          </a:prstGeom>
          <a:noFill/>
        </p:spPr>
      </p:pic>
      <p:pic>
        <p:nvPicPr>
          <p:cNvPr id="2087" name="Picture 39" descr="banani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33368" flipH="1">
            <a:off x="6732588" y="1125538"/>
            <a:ext cx="1066800" cy="1439862"/>
          </a:xfrm>
          <a:prstGeom prst="rect">
            <a:avLst/>
          </a:prstGeom>
          <a:noFill/>
        </p:spPr>
      </p:pic>
      <p:pic>
        <p:nvPicPr>
          <p:cNvPr id="2088" name="Picture 40" descr="2CAN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223963" y="620713"/>
            <a:ext cx="1223963" cy="673100"/>
          </a:xfrm>
          <a:prstGeom prst="rect">
            <a:avLst/>
          </a:prstGeom>
          <a:noFill/>
        </p:spPr>
      </p:pic>
      <p:pic>
        <p:nvPicPr>
          <p:cNvPr id="2091" name="Picture 43" descr="2CAN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9144000" y="765175"/>
            <a:ext cx="1295400" cy="673100"/>
          </a:xfrm>
          <a:prstGeom prst="rect">
            <a:avLst/>
          </a:prstGeom>
          <a:noFill/>
        </p:spPr>
      </p:pic>
      <p:pic>
        <p:nvPicPr>
          <p:cNvPr id="2092" name="Picture 44" descr="184ad40ba05a"/>
          <p:cNvPicPr>
            <a:picLocks noChangeAspect="1" noChangeArrowheads="1"/>
          </p:cNvPicPr>
          <p:nvPr/>
        </p:nvPicPr>
        <p:blipFill>
          <a:blip r:embed="rId9" cstate="print"/>
          <a:srcRect t="51071"/>
          <a:stretch>
            <a:fillRect/>
          </a:stretch>
        </p:blipFill>
        <p:spPr bwMode="auto">
          <a:xfrm>
            <a:off x="1979613" y="2997200"/>
            <a:ext cx="1243012" cy="1296988"/>
          </a:xfrm>
          <a:prstGeom prst="rect">
            <a:avLst/>
          </a:prstGeom>
          <a:noFill/>
        </p:spPr>
      </p:pic>
      <p:pic>
        <p:nvPicPr>
          <p:cNvPr id="2093" name="Picture 45" descr="184ad40ba05a"/>
          <p:cNvPicPr>
            <a:picLocks noChangeAspect="1" noChangeArrowheads="1"/>
          </p:cNvPicPr>
          <p:nvPr/>
        </p:nvPicPr>
        <p:blipFill>
          <a:blip r:embed="rId10" cstate="print"/>
          <a:srcRect t="51071"/>
          <a:stretch>
            <a:fillRect/>
          </a:stretch>
        </p:blipFill>
        <p:spPr bwMode="auto">
          <a:xfrm>
            <a:off x="3995738" y="2708275"/>
            <a:ext cx="620712" cy="647700"/>
          </a:xfrm>
          <a:prstGeom prst="rect">
            <a:avLst/>
          </a:prstGeom>
          <a:noFill/>
        </p:spPr>
      </p:pic>
      <p:pic>
        <p:nvPicPr>
          <p:cNvPr id="2095" name="Picture 47" descr="184ad40ba05a"/>
          <p:cNvPicPr>
            <a:picLocks noChangeAspect="1" noChangeArrowheads="1"/>
          </p:cNvPicPr>
          <p:nvPr/>
        </p:nvPicPr>
        <p:blipFill>
          <a:blip r:embed="rId10" cstate="print"/>
          <a:srcRect t="51071"/>
          <a:stretch>
            <a:fillRect/>
          </a:stretch>
        </p:blipFill>
        <p:spPr bwMode="auto">
          <a:xfrm>
            <a:off x="4211638" y="2924175"/>
            <a:ext cx="620712" cy="647700"/>
          </a:xfrm>
          <a:prstGeom prst="rect">
            <a:avLst/>
          </a:prstGeom>
          <a:noFill/>
        </p:spPr>
      </p:pic>
      <p:pic>
        <p:nvPicPr>
          <p:cNvPr id="2096" name="Picture 48" descr="184ad40ba05a"/>
          <p:cNvPicPr>
            <a:picLocks noChangeAspect="1" noChangeArrowheads="1"/>
          </p:cNvPicPr>
          <p:nvPr/>
        </p:nvPicPr>
        <p:blipFill>
          <a:blip r:embed="rId10" cstate="print"/>
          <a:srcRect t="51071"/>
          <a:stretch>
            <a:fillRect/>
          </a:stretch>
        </p:blipFill>
        <p:spPr bwMode="auto">
          <a:xfrm>
            <a:off x="3779838" y="2852738"/>
            <a:ext cx="620712" cy="647700"/>
          </a:xfrm>
          <a:prstGeom prst="rect">
            <a:avLst/>
          </a:prstGeom>
          <a:noFill/>
        </p:spPr>
      </p:pic>
      <p:pic>
        <p:nvPicPr>
          <p:cNvPr id="2097" name="Picture 49" descr="banani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263" y="2205038"/>
            <a:ext cx="792162" cy="1004887"/>
          </a:xfrm>
          <a:prstGeom prst="rect">
            <a:avLst/>
          </a:prstGeom>
          <a:noFill/>
        </p:spPr>
      </p:pic>
      <p:pic>
        <p:nvPicPr>
          <p:cNvPr id="2098" name="Picture 50" descr="banani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2420938"/>
            <a:ext cx="792162" cy="1004887"/>
          </a:xfrm>
          <a:prstGeom prst="rect">
            <a:avLst/>
          </a:prstGeom>
          <a:noFill/>
        </p:spPr>
      </p:pic>
      <p:pic>
        <p:nvPicPr>
          <p:cNvPr id="2099" name="Picture 51" descr="banani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2349500"/>
            <a:ext cx="792162" cy="1004888"/>
          </a:xfrm>
          <a:prstGeom prst="rect">
            <a:avLst/>
          </a:prstGeom>
          <a:noFill/>
        </p:spPr>
      </p:pic>
      <p:pic>
        <p:nvPicPr>
          <p:cNvPr id="2100" name="Picture 5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чу.wav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pic>
        <p:nvPicPr>
          <p:cNvPr id="2102" name="Picture 54" descr="bird4-2"/>
          <p:cNvPicPr>
            <a:picLocks noChangeAspect="1" noChangeArrowheads="1" noCrop="1"/>
          </p:cNvPicPr>
          <p:nvPr/>
        </p:nvPicPr>
        <p:blipFill>
          <a:blip r:embed="rId13" cstate="print">
            <a:lum bright="-6000"/>
          </a:blip>
          <a:srcRect/>
          <a:stretch>
            <a:fillRect/>
          </a:stretch>
        </p:blipFill>
        <p:spPr bwMode="auto">
          <a:xfrm>
            <a:off x="3132138" y="3429000"/>
            <a:ext cx="866775" cy="933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00" fill="hold"/>
                                        <p:tgtEl>
                                          <p:spTgt spid="20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30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30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500"/>
                            </p:stCondLst>
                            <p:childTnLst>
                              <p:par>
                                <p:cTn id="115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7 -0.0037 C -0.0665 -0.20046 0.05365 -0.36759 0.20834 -0.37708 C 0.36303 -0.38704 0.4941 -0.23472 0.50087 -0.03796 C 0.50782 0.1588 0.38803 0.32593 0.23299 0.33542 C 0.0783 0.34491 -0.05278 0.19306 -0.05937 -0.0037 Z " pathEditMode="relative" rAng="16043093" ptsTypes="fffff">
                                      <p:cBhvr>
                                        <p:cTn id="116" dur="3000" fill="hold"/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" y="-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9500"/>
                            </p:stCondLst>
                            <p:childTnLst>
                              <p:par>
                                <p:cTn id="1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500"/>
                            </p:stCondLst>
                            <p:childTnLst>
                              <p:par>
                                <p:cTn id="126" presetID="7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71 -0.08403 L -0.5309 -0.08403 L -0.5309 0.5338 L -0.04271 0.5338 L -0.04271 -0.08403 Z " pathEditMode="relative" rAng="0" ptsTypes="FFFFF">
                                      <p:cBhvr>
                                        <p:cTn id="127" dur="30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" y="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9500"/>
                            </p:stCondLst>
                            <p:childTnLst>
                              <p:par>
                                <p:cTn id="1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0500"/>
                            </p:stCondLst>
                            <p:childTnLst>
                              <p:par>
                                <p:cTn id="13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0.1158 0.30995 " pathEditMode="relative" rAng="0" ptsTypes="AA">
                                      <p:cBhvr>
                                        <p:cTn id="138" dur="1000" fill="hold"/>
                                        <p:tgtEl>
                                          <p:spTgt spid="2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15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.01979 0.24189 " pathEditMode="relative" rAng="0" ptsTypes="AA">
                                      <p:cBhvr>
                                        <p:cTn id="145" dur="10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5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11111E-6 L -0.06527 0.27847 " pathEditMode="relative" rAng="0" ptsTypes="AA">
                                      <p:cBhvr>
                                        <p:cTn id="152" dur="1000" fill="hold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13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0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0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6500"/>
                            </p:stCondLst>
                            <p:childTnLst>
                              <p:par>
                                <p:cTn id="1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7000"/>
                            </p:stCondLst>
                            <p:childTnLst>
                              <p:par>
                                <p:cTn id="16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59259E-6 L -0.31094 0.27338 " pathEditMode="relative" rAng="0" ptsTypes="AA">
                                      <p:cBhvr>
                                        <p:cTn id="163" dur="1000" fill="hold"/>
                                        <p:tgtEl>
                                          <p:spTgt spid="2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80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8500"/>
                            </p:stCondLst>
                            <p:childTnLst>
                              <p:par>
                                <p:cTn id="16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6 -0.00509 L 0.30243 0.22061 " pathEditMode="relative" rAng="0" ptsTypes="AA">
                                      <p:cBhvr>
                                        <p:cTn id="170" dur="10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" y="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49500"/>
                            </p:stCondLst>
                            <p:childTnLst>
                              <p:par>
                                <p:cTn id="1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0000"/>
                            </p:stCondLst>
                            <p:childTnLst>
                              <p:par>
                                <p:cTn id="17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0023 L -0.04323 0.25232 " pathEditMode="relative" rAng="0" ptsTypes="AA">
                                      <p:cBhvr>
                                        <p:cTn id="177" dur="1000" fill="hold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" y="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00"/>
                </p:tgtEl>
              </p:cMediaNode>
            </p:audio>
          </p:childTnLst>
        </p:cTn>
      </p:par>
    </p:tnLst>
    <p:bldLst>
      <p:bldP spid="2062" grpId="0" animBg="1"/>
      <p:bldP spid="206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0AF25C-B409-4255-A075-6D92A210E425}" type="datetime1">
              <a:rPr lang="ru-RU" smtClean="0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35F1C-7930-4D78-BF42-16BBC585D37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714480" y="2500306"/>
            <a:ext cx="6212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2) Работа в тетради: стр. 19 - 20</a:t>
            </a:r>
            <a:endParaRPr lang="ru-RU" sz="2800" dirty="0"/>
          </a:p>
        </p:txBody>
      </p:sp>
      <p:pic>
        <p:nvPicPr>
          <p:cNvPr id="1026" name="Picture 2" descr="C:\Documents and Settings\user\Рабочий стол\Школа\картинки для презентаций\картинки для презентаций\8136smal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795245"/>
            <a:ext cx="2857519" cy="2092831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0AF25C-B409-4255-A075-6D92A210E425}" type="datetime1">
              <a:rPr lang="ru-RU" smtClean="0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35F1C-7930-4D78-BF42-16BBC585D37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214414" y="1571612"/>
            <a:ext cx="6143668" cy="2010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10 + 4 = </a:t>
            </a:r>
            <a:r>
              <a:rPr lang="ru-RU" sz="2400" b="1" dirty="0" smtClean="0">
                <a:solidFill>
                  <a:srgbClr val="FF0000"/>
                </a:solidFill>
              </a:rPr>
              <a:t>14</a:t>
            </a:r>
            <a:r>
              <a:rPr lang="ru-RU" sz="2400" b="1" dirty="0" smtClean="0"/>
              <a:t>                 10 + 9 = </a:t>
            </a:r>
            <a:r>
              <a:rPr lang="ru-RU" sz="2400" b="1" dirty="0" smtClean="0">
                <a:solidFill>
                  <a:srgbClr val="FF0000"/>
                </a:solidFill>
              </a:rPr>
              <a:t>19</a:t>
            </a:r>
            <a:r>
              <a:rPr lang="ru-RU" sz="2400" b="1" dirty="0" smtClean="0"/>
              <a:t> </a:t>
            </a:r>
          </a:p>
          <a:p>
            <a:r>
              <a:rPr lang="ru-RU" sz="2400" b="1" dirty="0" smtClean="0"/>
              <a:t>10 + 1 = </a:t>
            </a:r>
            <a:r>
              <a:rPr lang="ru-RU" sz="2400" b="1" dirty="0" smtClean="0">
                <a:solidFill>
                  <a:srgbClr val="FF0000"/>
                </a:solidFill>
              </a:rPr>
              <a:t>11</a:t>
            </a:r>
            <a:r>
              <a:rPr lang="ru-RU" sz="2400" b="1" dirty="0" smtClean="0"/>
              <a:t>                 10 + 6 = </a:t>
            </a:r>
            <a:r>
              <a:rPr lang="ru-RU" sz="2400" b="1" dirty="0" smtClean="0">
                <a:solidFill>
                  <a:srgbClr val="FF0000"/>
                </a:solidFill>
              </a:rPr>
              <a:t>16</a:t>
            </a:r>
            <a:endParaRPr lang="ru-RU" sz="2400" b="1" dirty="0" smtClean="0"/>
          </a:p>
          <a:p>
            <a:r>
              <a:rPr lang="ru-RU" sz="2400" b="1" dirty="0" smtClean="0"/>
              <a:t>10 + 7 =</a:t>
            </a:r>
            <a:r>
              <a:rPr lang="ru-RU" sz="2400" b="1" dirty="0" smtClean="0">
                <a:solidFill>
                  <a:srgbClr val="FF0000"/>
                </a:solidFill>
              </a:rPr>
              <a:t> 17</a:t>
            </a:r>
            <a:r>
              <a:rPr lang="ru-RU" sz="2400" b="1" dirty="0" smtClean="0"/>
              <a:t>                 10 + 8 = </a:t>
            </a:r>
            <a:r>
              <a:rPr lang="ru-RU" sz="2400" b="1" dirty="0" smtClean="0">
                <a:solidFill>
                  <a:srgbClr val="FF0000"/>
                </a:solidFill>
              </a:rPr>
              <a:t>18</a:t>
            </a:r>
            <a:endParaRPr lang="ru-RU" sz="2400" b="1" dirty="0" smtClean="0"/>
          </a:p>
          <a:p>
            <a:r>
              <a:rPr lang="ru-RU" sz="2400" b="1" dirty="0" smtClean="0"/>
              <a:t>10 + 2 = </a:t>
            </a:r>
            <a:r>
              <a:rPr lang="ru-RU" sz="2400" b="1" dirty="0" smtClean="0">
                <a:solidFill>
                  <a:srgbClr val="FF0000"/>
                </a:solidFill>
              </a:rPr>
              <a:t>12</a:t>
            </a:r>
            <a:r>
              <a:rPr lang="ru-RU" sz="2400" b="1" dirty="0" smtClean="0"/>
              <a:t>                 10 + 0 = </a:t>
            </a:r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 smtClean="0"/>
          </a:p>
          <a:p>
            <a:r>
              <a:rPr lang="ru-RU" sz="2400" b="1" dirty="0" smtClean="0"/>
              <a:t>10 + 5 = </a:t>
            </a:r>
            <a:r>
              <a:rPr lang="ru-RU" sz="2400" b="1" dirty="0" smtClean="0">
                <a:solidFill>
                  <a:srgbClr val="FF0000"/>
                </a:solidFill>
              </a:rPr>
              <a:t>15</a:t>
            </a:r>
            <a:r>
              <a:rPr lang="ru-RU" sz="2400" b="1" dirty="0" smtClean="0"/>
              <a:t>                 10 + 3 = </a:t>
            </a:r>
            <a:r>
              <a:rPr lang="ru-RU" sz="2400" b="1" dirty="0" smtClean="0">
                <a:solidFill>
                  <a:srgbClr val="FF0000"/>
                </a:solidFill>
              </a:rPr>
              <a:t>13</a:t>
            </a:r>
            <a:endParaRPr lang="ru-RU" sz="2400" b="1" dirty="0"/>
          </a:p>
        </p:txBody>
      </p:sp>
      <p:pic>
        <p:nvPicPr>
          <p:cNvPr id="3074" name="Picture 2" descr="C:\Documents and Settings\user\Рабочий стол\Школа\картинки для презентаций\картинки для презентаций\kopat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4572008"/>
            <a:ext cx="2001837" cy="18097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00364" y="4000504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990099"/>
                </a:solidFill>
              </a:rPr>
              <a:t>Спасибо!</a:t>
            </a:r>
            <a:endParaRPr lang="ru-RU" sz="2800" b="1" i="1" dirty="0">
              <a:solidFill>
                <a:srgbClr val="990099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1736" y="78579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</a:rPr>
              <a:t>Проверь себя ! 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0AF25C-B409-4255-A075-6D92A210E425}" type="datetime1">
              <a:rPr lang="ru-RU" smtClean="0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35F1C-7930-4D78-BF42-16BBC585D37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857356" y="1571612"/>
            <a:ext cx="51435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Список  используемой  литературы:</a:t>
            </a:r>
          </a:p>
          <a:p>
            <a:endParaRPr lang="ru-RU" dirty="0" smtClean="0"/>
          </a:p>
          <a:p>
            <a:pPr marL="342900" indent="-342900">
              <a:buAutoNum type="arabicParenR"/>
            </a:pPr>
            <a:r>
              <a:rPr lang="ru-RU" dirty="0" smtClean="0"/>
              <a:t>Математика 1 класс. Поурочные планы по учебнику В.Н. </a:t>
            </a:r>
            <a:r>
              <a:rPr lang="ru-RU" dirty="0" err="1" smtClean="0"/>
              <a:t>Рудницкой</a:t>
            </a:r>
            <a:r>
              <a:rPr lang="ru-RU" dirty="0" smtClean="0"/>
              <a:t>:</a:t>
            </a:r>
          </a:p>
          <a:p>
            <a:pPr marL="342900" indent="-342900">
              <a:buAutoNum type="arabicParenR" startAt="2"/>
            </a:pPr>
            <a:r>
              <a:rPr lang="ru-RU" dirty="0" smtClean="0"/>
              <a:t>Учебник  Математика 1 класс ( 2 часть)</a:t>
            </a:r>
          </a:p>
          <a:p>
            <a:pPr marL="342900" indent="-342900"/>
            <a:r>
              <a:rPr lang="ru-RU" dirty="0" smtClean="0"/>
              <a:t>      В.Н. </a:t>
            </a:r>
            <a:r>
              <a:rPr lang="ru-RU" dirty="0" err="1" smtClean="0"/>
              <a:t>Рудницкая</a:t>
            </a:r>
            <a:endParaRPr lang="ru-RU" dirty="0" smtClean="0"/>
          </a:p>
          <a:p>
            <a:pPr marL="342900" indent="-342900">
              <a:buAutoNum type="arabicParenR" startAt="3"/>
            </a:pPr>
            <a:r>
              <a:rPr lang="ru-RU" dirty="0" smtClean="0"/>
              <a:t>Рабочая тетрадь «Математика 1 класс»</a:t>
            </a:r>
          </a:p>
          <a:p>
            <a:pPr marL="342900" indent="-342900"/>
            <a:r>
              <a:rPr lang="ru-RU" dirty="0" smtClean="0"/>
              <a:t>      </a:t>
            </a:r>
            <a:r>
              <a:rPr lang="ru-RU" dirty="0" err="1" smtClean="0"/>
              <a:t>В.Н.Рудницкая</a:t>
            </a:r>
            <a:endParaRPr lang="ru-RU" dirty="0" smtClean="0"/>
          </a:p>
          <a:p>
            <a:pPr marL="342900" indent="-342900"/>
            <a:r>
              <a:rPr lang="ru-RU" dirty="0" smtClean="0"/>
              <a:t>4) </a:t>
            </a:r>
            <a:r>
              <a:rPr lang="ru-RU" dirty="0" err="1" smtClean="0"/>
              <a:t>Физминутка</a:t>
            </a:r>
            <a:r>
              <a:rPr lang="ru-RU" dirty="0" smtClean="0"/>
              <a:t>  для глаз  автор Галкина Инна Анатольевна, МОУ «</a:t>
            </a:r>
            <a:r>
              <a:rPr lang="ru-RU" dirty="0" err="1" smtClean="0"/>
              <a:t>Водоватовская</a:t>
            </a:r>
            <a:r>
              <a:rPr lang="ru-RU" dirty="0" smtClean="0"/>
              <a:t> </a:t>
            </a:r>
            <a:r>
              <a:rPr lang="ru-RU" dirty="0" err="1" smtClean="0"/>
              <a:t>Сош</a:t>
            </a:r>
            <a:r>
              <a:rPr lang="ru-RU" dirty="0" smtClean="0"/>
              <a:t>»</a:t>
            </a:r>
          </a:p>
          <a:p>
            <a:pPr marL="342900" indent="-342900"/>
            <a:r>
              <a:rPr lang="ru-RU" dirty="0" smtClean="0"/>
              <a:t> </a:t>
            </a:r>
            <a:r>
              <a:rPr lang="ru-RU" dirty="0" smtClean="0"/>
              <a:t>    Нижегородской обл.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313" y="5500688"/>
            <a:ext cx="6400800" cy="10429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2052" name="Picture 3" descr="H:\Documents and Settings\Aida\Рабочий стол\НОвая ГРАФИКА сборник\КАРТИНКИ СБОРНИК_ школьные\Ballonnen 1 (8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63" y="357188"/>
            <a:ext cx="43656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H:\Documents and Settings\Aida\Рабочий стол\НОвая ГРАФИКА сборник\КАРТИНКИ СБОРНИК_ школьные\Ballonnen 1 (8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63" y="2052638"/>
            <a:ext cx="428625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5" descr="H:\Documents and Settings\Aida\Рабочий стол\НОвая ГРАФИКА сборник\КАРТИНКИ СБОРНИК_ школьные\Ballonnen 1 (8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96225" y="4114800"/>
            <a:ext cx="4857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2" descr="H:\Documents and Settings\Aida\Рабочий стол\НОвая ГРАФИКА сборник\КАРТИНКИ СБОРНИК_ школьные\6319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3143250"/>
            <a:ext cx="1395412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714612" y="500042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Назови соседей: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857356" y="235743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9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500166" y="2357430"/>
            <a:ext cx="32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8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285984" y="2357430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10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000496" y="25717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7</a:t>
            </a:r>
            <a:endParaRPr lang="ru-RU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3714744" y="2571744"/>
            <a:ext cx="214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6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357686" y="25717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8</a:t>
            </a:r>
            <a:endParaRPr lang="ru-RU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929322" y="271462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5</a:t>
            </a:r>
            <a:endParaRPr lang="ru-RU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5500695" y="271462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4</a:t>
            </a:r>
            <a:endParaRPr lang="ru-RU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286512" y="2714620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6</a:t>
            </a:r>
            <a:endParaRPr lang="ru-RU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357554" y="385762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8</a:t>
            </a:r>
            <a:endParaRPr lang="ru-RU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3000364" y="3857628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7</a:t>
            </a:r>
            <a:endParaRPr lang="ru-RU" sz="20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714744" y="3857628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9</a:t>
            </a:r>
            <a:endParaRPr lang="ru-RU" sz="20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429256" y="4071942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3</a:t>
            </a:r>
            <a:endParaRPr lang="ru-RU" sz="2000" dirty="0"/>
          </a:p>
        </p:txBody>
      </p:sp>
      <p:sp>
        <p:nvSpPr>
          <p:cNvPr id="28" name="TextBox 27"/>
          <p:cNvSpPr txBox="1"/>
          <p:nvPr/>
        </p:nvSpPr>
        <p:spPr>
          <a:xfrm>
            <a:off x="5072065" y="4071942"/>
            <a:ext cx="357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2</a:t>
            </a:r>
            <a:endParaRPr lang="ru-RU" sz="20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786446" y="4071942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4</a:t>
            </a:r>
            <a:endParaRPr lang="ru-RU" sz="2000" b="1" dirty="0"/>
          </a:p>
        </p:txBody>
      </p:sp>
    </p:spTree>
  </p:cSld>
  <p:clrMapOvr>
    <a:masterClrMapping/>
  </p:clrMapOvr>
  <p:transition spd="med">
    <p:diamond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5" grpId="0"/>
      <p:bldP spid="26" grpId="0"/>
      <p:bldP spid="27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lang="ru-RU" dirty="0" smtClean="0"/>
              <a:t>Состав числа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B09737-FACF-4A7F-AC56-42A226AA890C}" type="datetime1">
              <a:rPr lang="ru-RU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0A9C6E-0583-475E-ACB7-4A06EA9DE84A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1500174"/>
            <a:ext cx="571504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9</a:t>
            </a:r>
          </a:p>
        </p:txBody>
      </p:sp>
      <p:cxnSp>
        <p:nvCxnSpPr>
          <p:cNvPr id="16" name="Прямая соединительная линия 15"/>
          <p:cNvCxnSpPr>
            <a:stCxn id="8" idx="2"/>
          </p:cNvCxnSpPr>
          <p:nvPr/>
        </p:nvCxnSpPr>
        <p:spPr>
          <a:xfrm rot="5400000">
            <a:off x="1214414" y="2000240"/>
            <a:ext cx="357190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8" idx="2"/>
          </p:cNvCxnSpPr>
          <p:nvPr/>
        </p:nvCxnSpPr>
        <p:spPr>
          <a:xfrm rot="16200000" flipH="1">
            <a:off x="1571604" y="2000240"/>
            <a:ext cx="357190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857224" y="2357430"/>
            <a:ext cx="571504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4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785918" y="2357430"/>
            <a:ext cx="571504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5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786182" y="1500174"/>
            <a:ext cx="571504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8</a:t>
            </a:r>
            <a:endParaRPr lang="ru-RU" sz="2000" b="1" dirty="0">
              <a:solidFill>
                <a:schemeClr val="tx2"/>
              </a:solidFill>
            </a:endParaRPr>
          </a:p>
        </p:txBody>
      </p:sp>
      <p:cxnSp>
        <p:nvCxnSpPr>
          <p:cNvPr id="24" name="Прямая соединительная линия 23"/>
          <p:cNvCxnSpPr>
            <a:stCxn id="22" idx="2"/>
          </p:cNvCxnSpPr>
          <p:nvPr/>
        </p:nvCxnSpPr>
        <p:spPr>
          <a:xfrm rot="5400000">
            <a:off x="3714744" y="2000240"/>
            <a:ext cx="357190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22" idx="2"/>
          </p:cNvCxnSpPr>
          <p:nvPr/>
        </p:nvCxnSpPr>
        <p:spPr>
          <a:xfrm rot="16200000" flipH="1">
            <a:off x="4071934" y="2000240"/>
            <a:ext cx="357190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4429124" y="2357430"/>
            <a:ext cx="500066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3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214678" y="2357430"/>
            <a:ext cx="500066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5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286512" y="1571612"/>
            <a:ext cx="500066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6</a:t>
            </a:r>
            <a:endParaRPr lang="ru-RU" sz="2000" b="1" dirty="0">
              <a:solidFill>
                <a:schemeClr val="tx2"/>
              </a:solidFill>
            </a:endParaRPr>
          </a:p>
        </p:txBody>
      </p:sp>
      <p:cxnSp>
        <p:nvCxnSpPr>
          <p:cNvPr id="31" name="Прямая соединительная линия 30"/>
          <p:cNvCxnSpPr>
            <a:stCxn id="29" idx="2"/>
          </p:cNvCxnSpPr>
          <p:nvPr/>
        </p:nvCxnSpPr>
        <p:spPr>
          <a:xfrm rot="5400000">
            <a:off x="6197215" y="2018100"/>
            <a:ext cx="285752" cy="3929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stCxn id="29" idx="2"/>
          </p:cNvCxnSpPr>
          <p:nvPr/>
        </p:nvCxnSpPr>
        <p:spPr>
          <a:xfrm rot="16200000" flipH="1">
            <a:off x="6590123" y="2018099"/>
            <a:ext cx="285752" cy="3929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5715008" y="2357430"/>
            <a:ext cx="571504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786578" y="2357430"/>
            <a:ext cx="571504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4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929058" y="3643314"/>
            <a:ext cx="642942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7</a:t>
            </a:r>
            <a:endParaRPr lang="ru-RU" sz="2000" b="1" dirty="0">
              <a:solidFill>
                <a:schemeClr val="tx2"/>
              </a:solidFill>
            </a:endParaRPr>
          </a:p>
        </p:txBody>
      </p:sp>
      <p:cxnSp>
        <p:nvCxnSpPr>
          <p:cNvPr id="38" name="Прямая соединительная линия 37"/>
          <p:cNvCxnSpPr>
            <a:stCxn id="36" idx="2"/>
          </p:cNvCxnSpPr>
          <p:nvPr/>
        </p:nvCxnSpPr>
        <p:spPr>
          <a:xfrm rot="5400000">
            <a:off x="3911199" y="4089802"/>
            <a:ext cx="285752" cy="3929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36" idx="2"/>
          </p:cNvCxnSpPr>
          <p:nvPr/>
        </p:nvCxnSpPr>
        <p:spPr>
          <a:xfrm rot="16200000" flipH="1">
            <a:off x="4304107" y="4089801"/>
            <a:ext cx="285752" cy="3929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3500430" y="4500570"/>
            <a:ext cx="571504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1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643438" y="4500570"/>
            <a:ext cx="571504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6</a:t>
            </a:r>
            <a:endParaRPr lang="ru-RU" sz="2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8" grpId="0" animBg="1"/>
      <p:bldP spid="35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CDD4A8-86FD-4EA9-A634-C07F0CE2D716}" type="datetime1">
              <a:rPr lang="ru-RU" smtClean="0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D2F77B-0908-4BD6-9D84-FA9A690D32D9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0AF25C-B409-4255-A075-6D92A210E425}" type="datetime1">
              <a:rPr lang="ru-RU" smtClean="0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35F1C-7930-4D78-BF42-16BBC585D37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373688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Сколько осталось?</a:t>
            </a: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179388" y="3141663"/>
            <a:ext cx="3582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/>
              <a:t>Сколько земляничек?</a:t>
            </a:r>
            <a:r>
              <a:rPr lang="ru-RU"/>
              <a:t> </a:t>
            </a: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4611688" y="4941888"/>
            <a:ext cx="4532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3465513" algn="l"/>
              </a:tabLst>
            </a:pPr>
            <a:r>
              <a:rPr lang="ru-RU" sz="2400" b="1"/>
              <a:t>Сколько ягод съела улитка?</a:t>
            </a:r>
          </a:p>
        </p:txBody>
      </p:sp>
      <p:pic>
        <p:nvPicPr>
          <p:cNvPr id="71685" name="Picture 5"/>
          <p:cNvPicPr>
            <a:picLocks noChangeAspect="1" noChangeArrowheads="1"/>
          </p:cNvPicPr>
          <p:nvPr/>
        </p:nvPicPr>
        <p:blipFill>
          <a:blip r:embed="rId3" cstate="print">
            <a:lum bright="-12000" contrast="36000"/>
          </a:blip>
          <a:srcRect/>
          <a:stretch>
            <a:fillRect/>
          </a:stretch>
        </p:blipFill>
        <p:spPr bwMode="auto">
          <a:xfrm>
            <a:off x="4427538" y="2565400"/>
            <a:ext cx="42195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6" name="Picture 6"/>
          <p:cNvPicPr>
            <a:picLocks noChangeAspect="1" noChangeArrowheads="1"/>
          </p:cNvPicPr>
          <p:nvPr/>
        </p:nvPicPr>
        <p:blipFill>
          <a:blip r:embed="rId4" cstate="print">
            <a:lum bright="-12000" contrast="24000"/>
          </a:blip>
          <a:srcRect/>
          <a:stretch>
            <a:fillRect/>
          </a:stretch>
        </p:blipFill>
        <p:spPr bwMode="auto">
          <a:xfrm>
            <a:off x="684213" y="908050"/>
            <a:ext cx="266382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3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027988" y="6464300"/>
            <a:ext cx="466725" cy="393700"/>
          </a:xfrm>
          <a:prstGeom prst="actionButtonBackPrevious">
            <a:avLst/>
          </a:prstGeom>
          <a:solidFill>
            <a:srgbClr val="CC99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64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67738" y="6453188"/>
            <a:ext cx="576262" cy="404812"/>
          </a:xfrm>
          <a:prstGeom prst="actionButtonForwardNex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690" name="Picture 10" descr="3STR3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288" y="6475413"/>
            <a:ext cx="431800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395288" y="1916113"/>
            <a:ext cx="8064500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 i="1" dirty="0"/>
              <a:t>Решение:</a:t>
            </a:r>
            <a:r>
              <a:rPr lang="ru-RU" sz="4800" dirty="0"/>
              <a:t> 4 – 3 = 1</a:t>
            </a:r>
          </a:p>
          <a:p>
            <a:endParaRPr lang="ru-RU" sz="4800" dirty="0"/>
          </a:p>
          <a:p>
            <a:endParaRPr lang="ru-RU" sz="4800" b="1" i="1" dirty="0"/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468313" y="3500438"/>
            <a:ext cx="8064500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800"/>
          </a:p>
          <a:p>
            <a:r>
              <a:rPr lang="ru-RU" sz="4800" b="1" i="1"/>
              <a:t>Ответ: осталась 1 ягодка. </a:t>
            </a:r>
          </a:p>
        </p:txBody>
      </p:sp>
      <p:sp>
        <p:nvSpPr>
          <p:cNvPr id="46084" name="AutoShape 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027988" y="6464300"/>
            <a:ext cx="466725" cy="393700"/>
          </a:xfrm>
          <a:prstGeom prst="actionButtonBackPrevious">
            <a:avLst/>
          </a:prstGeom>
          <a:solidFill>
            <a:srgbClr val="CC99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85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67738" y="6453188"/>
            <a:ext cx="576262" cy="404812"/>
          </a:xfrm>
          <a:prstGeom prst="actionButtonForwardNex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2711" name="Picture 7" descr="3STR3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288" y="6475413"/>
            <a:ext cx="431800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0AF25C-B409-4255-A075-6D92A210E425}" type="datetime1">
              <a:rPr lang="ru-RU" smtClean="0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35F1C-7930-4D78-BF42-16BBC585D37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464315" y="132157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607191" y="132157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750067" y="132157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892943" y="132157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1035819" y="132157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1178695" y="132157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1321571" y="132157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1464447" y="132157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1607323" y="132157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1750199" y="132157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люс 27"/>
          <p:cNvSpPr/>
          <p:nvPr/>
        </p:nvSpPr>
        <p:spPr>
          <a:xfrm>
            <a:off x="2357422" y="1000108"/>
            <a:ext cx="571504" cy="571504"/>
          </a:xfrm>
          <a:prstGeom prst="mathPlus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5400000">
            <a:off x="3036083" y="132157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3250397" y="132157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3393273" y="132157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3607587" y="132157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3750463" y="132157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857224" y="3071810"/>
            <a:ext cx="4374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1 десяток 6 единиц – это 16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28926" y="4143380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</a:rPr>
              <a:t>10 + 6 = 16</a:t>
            </a:r>
            <a:endParaRPr lang="ru-RU" sz="2800" b="1" dirty="0">
              <a:solidFill>
                <a:schemeClr val="tx2"/>
              </a:solidFill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rot="5400000">
            <a:off x="3893339" y="132157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0AF25C-B409-4255-A075-6D92A210E425}" type="datetime1">
              <a:rPr lang="ru-RU" smtClean="0"/>
              <a:pPr>
                <a:defRPr/>
              </a:pPr>
              <a:t>28.04.2010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35F1C-7930-4D78-BF42-16BBC585D37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5" name="Рисунок 4" descr="00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46395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1857364"/>
            <a:ext cx="9144000" cy="707886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Сложение с числом 10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Documents and Settings\user\Рабочий стол\Школа\анимашки\животные\Слон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3500438"/>
            <a:ext cx="2857520" cy="2357454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нач.шк.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3">
      <a:majorFont>
        <a:latin typeface="Calibri"/>
        <a:ea typeface=""/>
        <a:cs typeface=""/>
      </a:majorFont>
      <a:minorFont>
        <a:latin typeface="Britannic Bold"/>
        <a:ea typeface=""/>
        <a:cs typeface="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нач.шк.4</Template>
  <TotalTime>175</TotalTime>
  <Words>252</Words>
  <Application>Microsoft Office PowerPoint</Application>
  <PresentationFormat>Экран (4:3)</PresentationFormat>
  <Paragraphs>87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нач.шк.4</vt:lpstr>
      <vt:lpstr>Слайд 1</vt:lpstr>
      <vt:lpstr>Слайд 2</vt:lpstr>
      <vt:lpstr>Состав числа</vt:lpstr>
      <vt:lpstr>Слайд 4</vt:lpstr>
      <vt:lpstr>Слайд 5</vt:lpstr>
      <vt:lpstr>Сколько осталось?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dc:description>http://aida.ucoz.ru</dc:description>
  <cp:lastModifiedBy>Admin</cp:lastModifiedBy>
  <cp:revision>25</cp:revision>
  <dcterms:created xsi:type="dcterms:W3CDTF">2010-01-29T11:29:22Z</dcterms:created>
  <dcterms:modified xsi:type="dcterms:W3CDTF">2010-04-28T11:14:57Z</dcterms:modified>
</cp:coreProperties>
</file>